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1C_88D4E4E6.xml" ContentType="application/vnd.ms-powerpoint.comments+xml"/>
  <Override PartName="/ppt/comments/modernComment_DDE_B775C22C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3550" r:id="rId4"/>
    <p:sldId id="35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97EB19-9258-D1C2-FC86-95B8813AF425}" name="kw543" initials="kw" userId="S::kw543_cam.ac.uk#ext#@microsoft.onmicrosoft.com::250d7e0b-c583-420a-911d-c8630be055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1" autoAdjust="0"/>
    <p:restoredTop sz="94660"/>
  </p:normalViewPr>
  <p:slideViewPr>
    <p:cSldViewPr snapToGrid="0" showGuides="1">
      <p:cViewPr varScale="1">
        <p:scale>
          <a:sx n="171" d="100"/>
          <a:sy n="171" d="100"/>
        </p:scale>
        <p:origin x="115" y="6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11C_88D4E4E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C81B04C-6572-4CFC-82B4-04E4B25034D1}" authorId="{7D97EB19-9258-D1C2-FC86-95B8813AF425}" status="resolved" created="2022-02-27T12:56:35.06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95653606" sldId="284"/>
      <ac:spMk id="5" creationId="{20550680-8BD4-4AED-AFDC-ED0A4ED5D391}"/>
      <ac:txMk cp="157" len="65">
        <ac:context len="266" hash="856834380"/>
      </ac:txMk>
    </ac:txMkLst>
    <p188:pos x="8954507" y="1890888"/>
    <p188:txBody>
      <a:bodyPr/>
      <a:lstStyle/>
      <a:p>
        <a:r>
          <a:rPr lang="en-GB"/>
          <a:t>Since capabilities can also refer to data, maybe instead:
"between values (not dereferencable) and references"
?</a:t>
        </a:r>
      </a:p>
    </p188:txBody>
  </p188:cm>
</p188:cmLst>
</file>

<file path=ppt/comments/modernComment_DDE_B775C22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0D26204-2372-41CC-9EDD-D4AD6E69B8F9}" authorId="{7D97EB19-9258-D1C2-FC86-95B8813AF425}" status="resolved" created="2022-02-27T12:58:40.58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77947948" sldId="3550"/>
      <ac:spMk id="3" creationId="{5DB42665-F303-44F5-BD28-91F952177F89}"/>
      <ac:txMk cp="165">
        <ac:context len="399" hash="3256480583"/>
      </ac:txMk>
    </ac:txMkLst>
    <p188:pos x="10224507" y="1330476"/>
    <p188:txBody>
      <a:bodyPr/>
      <a:lstStyle/>
      <a:p>
        <a:r>
          <a:rPr lang="en-GB"/>
          <a:t>I think we can remove gdb errors like this from the slides.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7AAA-15AF-4DEB-83AA-B1F254AB7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F3B7D-2292-47A7-A89E-FE3ECB38A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FC6CB-D41C-4736-ABDD-FE0B52E2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27232-8F00-4AA7-ACCB-4DDEF73F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0EE8-C233-47EE-983B-459B02CA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DE15-1DD3-4C97-9419-42B6D665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2E360-53AE-43A7-896F-BF5F3B21F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B431B-184F-4FDC-ADCC-250EAB8B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2430-7FC0-488B-BB26-9D4B6CEE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8AE0-0905-43C0-B8B5-F10A60EE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43556-0C64-4DDA-A8D8-3605D7723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5109D-6141-485F-9C94-0E9E9611E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BDA21-3280-4601-9061-0C802ADB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DBD5A-7769-454D-9316-49E76317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A5DE8-6995-496C-AB4E-4D216836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C7BE-BDE4-4396-8727-E8699C2CB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3C648-696A-46CF-BE2C-C6198261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002CE-8B30-421A-9E60-66BE6AB0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82000-AD63-4450-A4C2-BFD87BCE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2626-C527-4DEA-8262-D3C6A650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2D31-7C54-4804-BBDF-3271BBCE1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85C3-FC6D-4B87-94B1-7C059FC91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C4D5-9BCA-40C8-8F97-26BC38D5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9C7B3-F8E3-4390-80CB-8963EBCC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D0E64-507C-47ED-BDE8-A5484433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0EFA-6917-49BF-8001-09A9F129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2277-27DF-41AA-9FBD-419A69C19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7A2DC-9280-4927-9532-C2DD957ED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E0BF7-0A50-4392-A1E4-652B1120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E82C2-E844-4019-B1EF-482B32D7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CEA1-BEBB-4DA8-B7C5-85670C5D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4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12EC-EBEB-4B03-88DF-1F1887EC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6F0E-6F9B-478B-848F-CF0ACB392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848BA-59EC-42CA-9673-4E7BA4AD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59E8E-5F5E-40F1-868D-4D8C6205D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905B0-9751-4A2B-BB8D-7CDCE202A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B44A0-ED45-4547-9FA5-A7FD9457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577624-5FC8-4168-9D81-E8206019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342D0-9DF8-4CB4-B61C-4BD55B65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7FB6-8B03-423A-8E70-240C2DFB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CAA10-AF86-4581-A428-05805288F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7E24A-6D84-48CA-9881-A93B9C8C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92CCF-1DC6-4CC4-8712-53EA29D5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B1B12-0F8A-4696-9890-A614BB9C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F97EE-AC50-4FCB-9102-0C3DD69F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152BF-AF7D-4411-B857-91055557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2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70A7-F955-4B1E-A853-18D5EBB8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E22B-B084-4BE5-8427-05894AD9C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5AA08-E902-4359-88E2-ACA7343A1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EBA17-53E6-4214-84F7-1E03A0EFA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41F7B-EED4-439D-8222-5EF0AEF5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4A5F4-2D66-4C89-A5DB-71C12770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47D6-7C4E-4F84-9F75-99319889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AC477-2849-424E-8A42-705E8BA0F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62A07-913A-4931-B3D6-48BCA5458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D3F2C-1510-4826-920A-FB749EE2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BBEC0-9FFD-4A42-AD98-80F0A018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AC780-43A0-42A7-8483-0A1F2691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B9EFA-F790-4FCA-9436-7149DA1F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4AAF4-F640-40A9-B836-ED32DD8B5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974CB-BD13-48D5-A669-3EFD6BE08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6983-AFC7-46B4-A2F3-659D149629B8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F5BE6-199C-4698-B518-899DECB93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B00CC-A2D2-4C7F-8F03-A6F02BAAC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DE52-8CAB-4687-9CAF-59F2EC5E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C_88D4E4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DDE_B775C22C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.cam.ac.uk/techreports/UCAM-CL-TR-95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98B040-86A1-4AA2-80FD-0A41AB27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CHERI Pointer Integrity</a:t>
            </a:r>
            <a:br>
              <a:rPr lang="en-US"/>
            </a:br>
            <a:r>
              <a:rPr lang="en-US" sz="3200"/>
              <a:t>Introduction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550680-8BD4-4AED-AFDC-ED0A4ED5D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Spatial safety </a:t>
            </a:r>
            <a:r>
              <a:rPr lang="en-US" i="1" dirty="0"/>
              <a:t>depends upon</a:t>
            </a:r>
            <a:r>
              <a:rPr lang="en-US" dirty="0"/>
              <a:t> reference/pointer integrity</a:t>
            </a:r>
          </a:p>
          <a:p>
            <a:pPr lvl="1"/>
            <a:r>
              <a:rPr lang="en-US" dirty="0"/>
              <a:t>Pointers must come from other pointers.</a:t>
            </a:r>
          </a:p>
          <a:p>
            <a:pPr lvl="1"/>
            <a:r>
              <a:rPr lang="en-US" dirty="0"/>
              <a:t>Can’t </a:t>
            </a:r>
            <a:r>
              <a:rPr lang="en-US" i="1" dirty="0"/>
              <a:t>forge </a:t>
            </a:r>
            <a:r>
              <a:rPr lang="en-US" dirty="0"/>
              <a:t>a reference (and associated bounds) arbitrarily</a:t>
            </a:r>
          </a:p>
          <a:p>
            <a:endParaRPr lang="en-US" dirty="0"/>
          </a:p>
          <a:p>
            <a:r>
              <a:rPr lang="en-US" dirty="0"/>
              <a:t>CHERI </a:t>
            </a:r>
            <a:r>
              <a:rPr lang="en-US" i="1" dirty="0"/>
              <a:t>tags</a:t>
            </a:r>
            <a:r>
              <a:rPr lang="en-US" dirty="0"/>
              <a:t> prevent confusion between </a:t>
            </a:r>
            <a:r>
              <a:rPr lang="en-US" i="1" dirty="0"/>
              <a:t>data per se</a:t>
            </a:r>
            <a:r>
              <a:rPr lang="en-US" dirty="0"/>
              <a:t> and </a:t>
            </a:r>
            <a:r>
              <a:rPr lang="en-US" i="1" dirty="0"/>
              <a:t>capabilities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📖Demonstrate CHERI Tag Protection </a:t>
            </a:r>
            <a:r>
              <a:rPr lang="en-US" sz="2800" dirty="0"/>
              <a:t>👩‍💻!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493783-3603-4D64-B7E7-F9C62A22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360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98B040-86A1-4AA2-80FD-0A41AB27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CHERI Pointer Integrity</a:t>
            </a:r>
            <a:br>
              <a:rPr lang="en-US" dirty="0"/>
            </a:br>
            <a:r>
              <a:rPr lang="en-US" sz="3200" dirty="0"/>
              <a:t>Discussion: Contrasting Baseline and CHERI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92E9E-E423-43DB-8B6C-02154DC3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325564"/>
          </a:xfrm>
        </p:spPr>
        <p:txBody>
          <a:bodyPr/>
          <a:lstStyle/>
          <a:p>
            <a:r>
              <a:rPr lang="en-US"/>
              <a:t>Exercise program constructed “the same” pointer two different ways:</a:t>
            </a:r>
          </a:p>
          <a:p>
            <a:pPr lvl="1"/>
            <a:r>
              <a:rPr lang="en-US"/>
              <a:t>By </a:t>
            </a:r>
            <a:r>
              <a:rPr lang="en-US" i="1"/>
              <a:t>setting the last byte</a:t>
            </a:r>
            <a:r>
              <a:rPr lang="en-US"/>
              <a:t> of a pointer in memory</a:t>
            </a:r>
          </a:p>
          <a:p>
            <a:pPr lvl="1"/>
            <a:r>
              <a:rPr lang="en-US"/>
              <a:t>By </a:t>
            </a:r>
            <a:r>
              <a:rPr lang="en-US" i="1"/>
              <a:t>transforming the address</a:t>
            </a:r>
            <a:r>
              <a:rPr lang="en-US"/>
              <a:t> of a language-level pointer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10F332D6-DE96-44E2-BF9D-EC6564FA9E04}"/>
              </a:ext>
            </a:extLst>
          </p:cNvPr>
          <p:cNvSpPr txBox="1">
            <a:spLocks/>
          </p:cNvSpPr>
          <p:nvPr/>
        </p:nvSpPr>
        <p:spPr>
          <a:xfrm>
            <a:off x="456840" y="3468302"/>
            <a:ext cx="3694471" cy="477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RISC-V Baseline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4EA2FFC-4D55-493D-A56E-48901CB94577}"/>
              </a:ext>
            </a:extLst>
          </p:cNvPr>
          <p:cNvSpPr txBox="1">
            <a:spLocks/>
          </p:cNvSpPr>
          <p:nvPr/>
        </p:nvSpPr>
        <p:spPr>
          <a:xfrm>
            <a:off x="456840" y="3948085"/>
            <a:ext cx="3694471" cy="13737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pt-BR" sz="1800">
                <a:latin typeface="Consolas" panose="020B0609020204030204" pitchFamily="49" charset="0"/>
              </a:rPr>
              <a:t>q=0x80ec2000 (0xb7 into buf)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pt-BR" sz="1800">
                <a:latin typeface="Consolas" panose="020B0609020204030204" pitchFamily="49" charset="0"/>
              </a:rPr>
              <a:t>*q</a:t>
            </a:r>
            <a:r>
              <a:rPr lang="pt-BR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=b7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pt-BR" sz="1800">
                <a:latin typeface="Consolas" panose="020B0609020204030204" pitchFamily="49" charset="0"/>
              </a:rPr>
              <a:t>r=0x80ec2000 (0xb7)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pt-BR" sz="1800">
                <a:latin typeface="Consolas" panose="020B0609020204030204" pitchFamily="49" charset="0"/>
              </a:rPr>
              <a:t>*r</a:t>
            </a:r>
            <a:r>
              <a:rPr lang="pt-BR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=b7</a:t>
            </a:r>
            <a:endParaRPr lang="en-US" sz="240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258D362C-AD61-4C59-BEB4-91AC1D780BCA}"/>
              </a:ext>
            </a:extLst>
          </p:cNvPr>
          <p:cNvSpPr txBox="1">
            <a:spLocks/>
          </p:cNvSpPr>
          <p:nvPr/>
        </p:nvSpPr>
        <p:spPr>
          <a:xfrm>
            <a:off x="4281950" y="3468302"/>
            <a:ext cx="5183188" cy="4770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CHERI-RISC-V</a:t>
            </a:r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FE809A3B-BA36-4799-98A5-B796BF2EF403}"/>
              </a:ext>
            </a:extLst>
          </p:cNvPr>
          <p:cNvSpPr txBox="1">
            <a:spLocks/>
          </p:cNvSpPr>
          <p:nvPr/>
        </p:nvSpPr>
        <p:spPr>
          <a:xfrm>
            <a:off x="4281950" y="3948085"/>
            <a:ext cx="7349612" cy="13737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nsolas" panose="020B0609020204030204" pitchFamily="49" charset="0"/>
              </a:rPr>
              <a:t>q=0x3fffdffe00 [rwRW,0x3fffdffd71-0x3fffdfff70] (0x8f into </a:t>
            </a:r>
            <a:r>
              <a:rPr lang="en-US" sz="1600" err="1">
                <a:latin typeface="Consolas" panose="020B0609020204030204" pitchFamily="49" charset="0"/>
              </a:rPr>
              <a:t>buf</a:t>
            </a:r>
            <a:r>
              <a:rPr lang="en-US" sz="160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nsolas" panose="020B0609020204030204" pitchFamily="49" charset="0"/>
              </a:rPr>
              <a:t>*q</a:t>
            </a:r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=8f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>
                <a:latin typeface="Consolas" panose="020B0609020204030204" pitchFamily="49" charset="0"/>
              </a:rPr>
              <a:t>r=0x3fffdffe00 [rwRW,0x3fffdffd71-0x3fffdfff70] </a:t>
            </a:r>
            <a:r>
              <a:rPr lang="en-US" sz="1600">
                <a:solidFill>
                  <a:schemeClr val="accent2"/>
                </a:solidFill>
                <a:latin typeface="Consolas" panose="020B0609020204030204" pitchFamily="49" charset="0"/>
              </a:rPr>
              <a:t>(invalid)</a:t>
            </a:r>
            <a:r>
              <a:rPr lang="en-US" sz="1600">
                <a:latin typeface="Consolas" panose="020B0609020204030204" pitchFamily="49" charset="0"/>
              </a:rPr>
              <a:t> (0x8f)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>
                <a:solidFill>
                  <a:schemeClr val="accent2"/>
                </a:solidFill>
                <a:latin typeface="Consolas" panose="020B0609020204030204" pitchFamily="49" charset="0"/>
              </a:rPr>
              <a:t>In-address space security exception</a:t>
            </a:r>
            <a:endParaRPr lang="en-US">
              <a:solidFill>
                <a:schemeClr val="accent2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6CFF8E-2271-4ACE-BC30-2624EC69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7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04BF-2FF4-49E2-B949-49543308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CHERI Pointer Integrity</a:t>
            </a:r>
            <a:br>
              <a:rPr lang="en-US" dirty="0"/>
            </a:br>
            <a:r>
              <a:rPr lang="en-US" sz="3200" dirty="0"/>
              <a:t>Discussion: </a:t>
            </a:r>
            <a:r>
              <a:rPr lang="en-US" sz="3200" dirty="0" err="1"/>
              <a:t>gdb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2665-F303-44F5-BD28-91F95217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Program received signal </a:t>
            </a:r>
            <a:r>
              <a:rPr lang="en-US" sz="2100" dirty="0">
                <a:solidFill>
                  <a:schemeClr val="accent2"/>
                </a:solidFill>
                <a:latin typeface="Consolas" panose="020B0609020204030204" pitchFamily="49" charset="0"/>
              </a:rPr>
              <a:t>SIGPROT</a:t>
            </a:r>
            <a:r>
              <a:rPr lang="en-US" sz="2100" dirty="0"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chemeClr val="accent2"/>
                </a:solidFill>
                <a:latin typeface="Consolas" panose="020B0609020204030204" pitchFamily="49" charset="0"/>
              </a:rPr>
              <a:t>CHERI protection violation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accent1"/>
                </a:solidFill>
                <a:latin typeface="Consolas" panose="020B0609020204030204" pitchFamily="49" charset="0"/>
              </a:rPr>
              <a:t>Capability tag fault</a:t>
            </a:r>
            <a:r>
              <a:rPr lang="en-US" sz="2100" dirty="0">
                <a:latin typeface="Consolas" panose="020B0609020204030204" pitchFamily="49" charset="0"/>
              </a:rPr>
              <a:t> caused by register </a:t>
            </a:r>
            <a:r>
              <a:rPr lang="en-US" sz="2100" dirty="0">
                <a:solidFill>
                  <a:schemeClr val="accent6"/>
                </a:solidFill>
                <a:latin typeface="Consolas" panose="020B0609020204030204" pitchFamily="49" charset="0"/>
              </a:rPr>
              <a:t>cs1</a:t>
            </a:r>
            <a:r>
              <a:rPr lang="en-US" sz="2100" dirty="0"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main () at ./</a:t>
            </a:r>
            <a:r>
              <a:rPr lang="en-US" sz="2100" dirty="0" err="1">
                <a:latin typeface="Consolas" panose="020B0609020204030204" pitchFamily="49" charset="0"/>
              </a:rPr>
              <a:t>src</a:t>
            </a:r>
            <a:r>
              <a:rPr lang="en-US" sz="2100" dirty="0">
                <a:latin typeface="Consolas" panose="020B0609020204030204" pitchFamily="49" charset="0"/>
              </a:rPr>
              <a:t>/exercises/</a:t>
            </a:r>
            <a:r>
              <a:rPr lang="en-US" sz="2100" dirty="0" err="1">
                <a:latin typeface="Consolas" panose="020B0609020204030204" pitchFamily="49" charset="0"/>
              </a:rPr>
              <a:t>cheri</a:t>
            </a:r>
            <a:r>
              <a:rPr lang="en-US" sz="2100" dirty="0">
                <a:latin typeface="Consolas" panose="020B0609020204030204" pitchFamily="49" charset="0"/>
              </a:rPr>
              <a:t>-tags/corrupt-pointer.c:45</a:t>
            </a:r>
          </a:p>
          <a:p>
            <a:pPr marL="0" indent="0">
              <a:buNone/>
            </a:pPr>
            <a:endParaRPr lang="en-US" sz="2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Thread 1 (LWP 100057 of process 1231):</a:t>
            </a:r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#0  main () at ./</a:t>
            </a:r>
            <a:r>
              <a:rPr lang="en-US" sz="2100" dirty="0" err="1">
                <a:latin typeface="Consolas" panose="020B0609020204030204" pitchFamily="49" charset="0"/>
              </a:rPr>
              <a:t>src</a:t>
            </a:r>
            <a:r>
              <a:rPr lang="en-US" sz="2100" dirty="0">
                <a:latin typeface="Consolas" panose="020B0609020204030204" pitchFamily="49" charset="0"/>
              </a:rPr>
              <a:t>/exercises/</a:t>
            </a:r>
            <a:r>
              <a:rPr lang="en-US" sz="2100" dirty="0" err="1">
                <a:latin typeface="Consolas" panose="020B0609020204030204" pitchFamily="49" charset="0"/>
              </a:rPr>
              <a:t>cheri</a:t>
            </a:r>
            <a:r>
              <a:rPr lang="en-US" sz="2100" dirty="0">
                <a:latin typeface="Consolas" panose="020B0609020204030204" pitchFamily="49" charset="0"/>
              </a:rPr>
              <a:t>-tags/corrupt-pointer.c:45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(</a:t>
            </a:r>
            <a:r>
              <a:rPr lang="en-US" sz="2100" dirty="0" err="1">
                <a:latin typeface="Consolas" panose="020B0609020204030204" pitchFamily="49" charset="0"/>
              </a:rPr>
              <a:t>gdb</a:t>
            </a:r>
            <a:r>
              <a:rPr lang="en-US" sz="2100" dirty="0">
                <a:latin typeface="Consolas" panose="020B0609020204030204" pitchFamily="49" charset="0"/>
              </a:rPr>
              <a:t>) p $_</a:t>
            </a:r>
            <a:r>
              <a:rPr lang="en-US" sz="2100" dirty="0" err="1">
                <a:latin typeface="Consolas" panose="020B0609020204030204" pitchFamily="49" charset="0"/>
              </a:rPr>
              <a:t>siginfo</a:t>
            </a:r>
            <a:endParaRPr lang="en-US" sz="2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$1 = {</a:t>
            </a:r>
            <a:r>
              <a:rPr lang="en-US" sz="2100" dirty="0" err="1">
                <a:latin typeface="Consolas" panose="020B0609020204030204" pitchFamily="49" charset="0"/>
              </a:rPr>
              <a:t>si_signo</a:t>
            </a:r>
            <a:r>
              <a:rPr lang="en-US" sz="2100" dirty="0">
                <a:latin typeface="Consolas" panose="020B0609020204030204" pitchFamily="49" charset="0"/>
              </a:rPr>
              <a:t> = </a:t>
            </a:r>
            <a:r>
              <a:rPr lang="en-US" sz="2100" dirty="0">
                <a:solidFill>
                  <a:schemeClr val="accent2"/>
                </a:solidFill>
                <a:latin typeface="Consolas" panose="020B0609020204030204" pitchFamily="49" charset="0"/>
              </a:rPr>
              <a:t>34</a:t>
            </a:r>
            <a:r>
              <a:rPr lang="en-US" sz="2100" dirty="0">
                <a:latin typeface="Consolas" panose="020B0609020204030204" pitchFamily="49" charset="0"/>
              </a:rPr>
              <a:t>, </a:t>
            </a:r>
            <a:r>
              <a:rPr lang="en-US" sz="2100" dirty="0" err="1">
                <a:latin typeface="Consolas" panose="020B0609020204030204" pitchFamily="49" charset="0"/>
              </a:rPr>
              <a:t>si_errno</a:t>
            </a:r>
            <a:r>
              <a:rPr lang="en-US" sz="2100" dirty="0">
                <a:latin typeface="Consolas" panose="020B0609020204030204" pitchFamily="49" charset="0"/>
              </a:rPr>
              <a:t> = 0, </a:t>
            </a:r>
            <a:r>
              <a:rPr lang="en-US" sz="2100" dirty="0" err="1">
                <a:latin typeface="Consolas" panose="020B0609020204030204" pitchFamily="49" charset="0"/>
              </a:rPr>
              <a:t>si_code</a:t>
            </a:r>
            <a:r>
              <a:rPr lang="en-US" sz="2100" dirty="0">
                <a:latin typeface="Consolas" panose="020B0609020204030204" pitchFamily="49" charset="0"/>
              </a:rPr>
              <a:t> = </a:t>
            </a:r>
            <a:r>
              <a:rPr lang="en-US" sz="2100" dirty="0">
                <a:solidFill>
                  <a:schemeClr val="accent1"/>
                </a:solidFill>
                <a:latin typeface="Consolas" panose="020B0609020204030204" pitchFamily="49" charset="0"/>
              </a:rPr>
              <a:t>2</a:t>
            </a:r>
            <a:r>
              <a:rPr lang="en-US" sz="2100" dirty="0"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chemeClr val="accent3"/>
                </a:solidFill>
                <a:latin typeface="Consolas" panose="020B0609020204030204" pitchFamily="49" charset="0"/>
              </a:rPr>
              <a:t>…</a:t>
            </a:r>
            <a:br>
              <a:rPr lang="en-US" sz="2100" dirty="0">
                <a:latin typeface="Consolas" panose="020B0609020204030204" pitchFamily="49" charset="0"/>
              </a:rPr>
            </a:br>
            <a:r>
              <a:rPr lang="en-US" sz="2100" dirty="0">
                <a:latin typeface="Consolas" panose="020B0609020204030204" pitchFamily="49" charset="0"/>
              </a:rPr>
              <a:t>      _reason = {_fault = {</a:t>
            </a:r>
            <a:r>
              <a:rPr lang="en-US" sz="2100" dirty="0" err="1">
                <a:latin typeface="Consolas" panose="020B0609020204030204" pitchFamily="49" charset="0"/>
              </a:rPr>
              <a:t>si_trapno</a:t>
            </a:r>
            <a:r>
              <a:rPr lang="en-US" sz="2100" dirty="0">
                <a:latin typeface="Consolas" panose="020B0609020204030204" pitchFamily="49" charset="0"/>
              </a:rPr>
              <a:t> = 28, </a:t>
            </a:r>
            <a:r>
              <a:rPr lang="en-US" sz="2100" dirty="0" err="1">
                <a:latin typeface="Consolas" panose="020B0609020204030204" pitchFamily="49" charset="0"/>
              </a:rPr>
              <a:t>si_capreg</a:t>
            </a:r>
            <a:r>
              <a:rPr lang="en-US" sz="2100" dirty="0">
                <a:latin typeface="Consolas" panose="020B0609020204030204" pitchFamily="49" charset="0"/>
              </a:rPr>
              <a:t> = </a:t>
            </a:r>
            <a:r>
              <a:rPr lang="en-US" sz="2100" dirty="0">
                <a:solidFill>
                  <a:schemeClr val="accent6"/>
                </a:solidFill>
                <a:latin typeface="Consolas" panose="020B0609020204030204" pitchFamily="49" charset="0"/>
              </a:rPr>
              <a:t>9</a:t>
            </a:r>
            <a:r>
              <a:rPr lang="en-US" sz="2100" dirty="0">
                <a:latin typeface="Consolas" panose="020B0609020204030204" pitchFamily="49" charset="0"/>
              </a:rPr>
              <a:t>}, </a:t>
            </a:r>
            <a:r>
              <a:rPr lang="en-US" sz="2100" dirty="0">
                <a:solidFill>
                  <a:schemeClr val="accent3"/>
                </a:solidFill>
                <a:latin typeface="Consolas" panose="020B0609020204030204" pitchFamily="49" charset="0"/>
              </a:rPr>
              <a:t>…</a:t>
            </a: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918B0-E2CF-4630-A606-3675D3B8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3</a:t>
            </a:fld>
            <a:endParaRPr lang="en-US"/>
          </a:p>
        </p:txBody>
      </p:sp>
      <p:sp>
        <p:nvSpPr>
          <p:cNvPr id="5" name="Callout: Bent Line 4">
            <a:extLst>
              <a:ext uri="{FF2B5EF4-FFF2-40B4-BE49-F238E27FC236}">
                <a16:creationId xmlns:a16="http://schemas.microsoft.com/office/drawing/2014/main" id="{6DE6E2FB-E931-4C82-86B5-13EEC6DF9BCD}"/>
              </a:ext>
            </a:extLst>
          </p:cNvPr>
          <p:cNvSpPr/>
          <p:nvPr/>
        </p:nvSpPr>
        <p:spPr>
          <a:xfrm>
            <a:off x="7831665" y="4927600"/>
            <a:ext cx="2427111" cy="3651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9602"/>
              <a:gd name="adj6" fmla="val -3248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AKA </a:t>
            </a:r>
            <a:r>
              <a:rPr lang="en-US" dirty="0">
                <a:latin typeface="Consolas" panose="020B0609020204030204" pitchFamily="49" charset="0"/>
              </a:rPr>
              <a:t>PROT_CHERI_TAG</a:t>
            </a:r>
          </a:p>
        </p:txBody>
      </p:sp>
    </p:spTree>
    <p:extLst>
      <p:ext uri="{BB962C8B-B14F-4D97-AF65-F5344CB8AC3E}">
        <p14:creationId xmlns:p14="http://schemas.microsoft.com/office/powerpoint/2010/main" val="307794794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98B040-86A1-4AA2-80FD-0A41AB27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CHERI Pointer Integrity</a:t>
            </a:r>
            <a:br>
              <a:rPr lang="en-US" dirty="0"/>
            </a:br>
            <a:r>
              <a:rPr lang="en-US" sz="3200" dirty="0"/>
              <a:t>Discussion: Investigating the Opcodes</a:t>
            </a:r>
            <a:endParaRPr lang="en-US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7B60E924-E1B5-4AD3-8B49-65AB7C01BC89}"/>
              </a:ext>
            </a:extLst>
          </p:cNvPr>
          <p:cNvSpPr txBox="1">
            <a:spLocks/>
          </p:cNvSpPr>
          <p:nvPr/>
        </p:nvSpPr>
        <p:spPr>
          <a:xfrm>
            <a:off x="738187" y="4634246"/>
            <a:ext cx="10515600" cy="156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CHERI </a:t>
            </a:r>
            <a:r>
              <a:rPr lang="en-US" i="1" dirty="0"/>
              <a:t>data</a:t>
            </a:r>
            <a:r>
              <a:rPr lang="en-US" dirty="0"/>
              <a:t> instructions </a:t>
            </a:r>
            <a:r>
              <a:rPr lang="en-US" i="1" dirty="0"/>
              <a:t>clear tags</a:t>
            </a:r>
            <a:r>
              <a:rPr lang="en-US" dirty="0"/>
              <a:t>, </a:t>
            </a:r>
            <a:r>
              <a:rPr lang="en-US" i="1" dirty="0"/>
              <a:t>capability</a:t>
            </a:r>
            <a:r>
              <a:rPr lang="en-US" dirty="0"/>
              <a:t> instructions </a:t>
            </a:r>
            <a:r>
              <a:rPr lang="en-US" i="1" dirty="0"/>
              <a:t>preserve</a:t>
            </a:r>
          </a:p>
          <a:p>
            <a:pPr lvl="1"/>
            <a:r>
              <a:rPr lang="en-US" dirty="0"/>
              <a:t>Tagged capabilities have </a:t>
            </a:r>
            <a:r>
              <a:rPr lang="en-US" i="1" dirty="0"/>
              <a:t>provenance</a:t>
            </a:r>
            <a:r>
              <a:rPr lang="en-US" dirty="0"/>
              <a:t> that is </a:t>
            </a:r>
            <a:r>
              <a:rPr lang="en-US" i="1" dirty="0"/>
              <a:t>exclusively capability instructions</a:t>
            </a:r>
            <a:endParaRPr lang="en-US" dirty="0"/>
          </a:p>
          <a:p>
            <a:pPr lvl="1"/>
            <a:r>
              <a:rPr lang="en-US" dirty="0"/>
              <a:t>Initial tagged quantities provided in registers at boot!</a:t>
            </a:r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D11AD7D4-37D0-42EB-96DF-6CB24CEB31EC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609486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45">
                  <a:extLst>
                    <a:ext uri="{9D8B030D-6E8A-4147-A177-3AD203B41FA5}">
                      <a16:colId xmlns:a16="http://schemas.microsoft.com/office/drawing/2014/main" val="3635258949"/>
                    </a:ext>
                  </a:extLst>
                </a:gridCol>
                <a:gridCol w="919316">
                  <a:extLst>
                    <a:ext uri="{9D8B030D-6E8A-4147-A177-3AD203B41FA5}">
                      <a16:colId xmlns:a16="http://schemas.microsoft.com/office/drawing/2014/main" val="1657948718"/>
                    </a:ext>
                  </a:extLst>
                </a:gridCol>
                <a:gridCol w="3770671">
                  <a:extLst>
                    <a:ext uri="{9D8B030D-6E8A-4147-A177-3AD203B41FA5}">
                      <a16:colId xmlns:a16="http://schemas.microsoft.com/office/drawing/2014/main" val="1097382720"/>
                    </a:ext>
                  </a:extLst>
                </a:gridCol>
                <a:gridCol w="5247968">
                  <a:extLst>
                    <a:ext uri="{9D8B030D-6E8A-4147-A177-3AD203B41FA5}">
                      <a16:colId xmlns:a16="http://schemas.microsoft.com/office/drawing/2014/main" val="3910139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0456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onsolas" panose="020B0609020204030204" pitchFamily="49" charset="0"/>
                        </a:rPr>
                        <a:t>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Store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onsolas" panose="020B0609020204030204" pitchFamily="49" charset="0"/>
                        </a:rPr>
                        <a:t>sb zero, 0(</a:t>
                      </a:r>
                      <a:r>
                        <a:rPr lang="en-US" err="1">
                          <a:latin typeface="Consolas" panose="020B0609020204030204" pitchFamily="49" charset="0"/>
                        </a:rPr>
                        <a:t>sp</a:t>
                      </a:r>
                      <a:r>
                        <a:rPr lang="en-US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c</a:t>
                      </a:r>
                      <a:r>
                        <a:rPr lang="en-US" err="1">
                          <a:latin typeface="Consolas" panose="020B0609020204030204" pitchFamily="49" charset="0"/>
                        </a:rPr>
                        <a:t>sb</a:t>
                      </a:r>
                      <a:r>
                        <a:rPr lang="en-US">
                          <a:latin typeface="Consolas" panose="020B0609020204030204" pitchFamily="49" charset="0"/>
                        </a:rPr>
                        <a:t> zero, 32(</a:t>
                      </a:r>
                      <a:r>
                        <a:rPr lang="en-US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c</a:t>
                      </a:r>
                      <a:r>
                        <a:rPr lang="en-US" err="1">
                          <a:latin typeface="Consolas" panose="020B0609020204030204" pitchFamily="49" charset="0"/>
                        </a:rPr>
                        <a:t>sp</a:t>
                      </a:r>
                      <a:r>
                        <a:rPr lang="en-US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8104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Load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err="1">
                          <a:latin typeface="Consolas" panose="020B0609020204030204" pitchFamily="49" charset="0"/>
                        </a:rPr>
                        <a:t>ld</a:t>
                      </a:r>
                      <a:r>
                        <a:rPr lang="en-US">
                          <a:latin typeface="Consolas" panose="020B0609020204030204" pitchFamily="49" charset="0"/>
                        </a:rPr>
                        <a:t> s0, 0(</a:t>
                      </a:r>
                      <a:r>
                        <a:rPr lang="en-US" err="1">
                          <a:latin typeface="Consolas" panose="020B0609020204030204" pitchFamily="49" charset="0"/>
                        </a:rPr>
                        <a:t>sp</a:t>
                      </a:r>
                      <a:r>
                        <a:rPr lang="en-US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c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l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c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 cs1, 32(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  <a:latin typeface="Consolas" panose="020B0609020204030204" pitchFamily="49" charset="0"/>
                        </a:rPr>
                        <a:t>c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sp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61023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CC7F946-C0C6-4D16-932E-161F7E887106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861248"/>
          <a:ext cx="105156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7645">
                  <a:extLst>
                    <a:ext uri="{9D8B030D-6E8A-4147-A177-3AD203B41FA5}">
                      <a16:colId xmlns:a16="http://schemas.microsoft.com/office/drawing/2014/main" val="3969891869"/>
                    </a:ext>
                  </a:extLst>
                </a:gridCol>
                <a:gridCol w="919316">
                  <a:extLst>
                    <a:ext uri="{9D8B030D-6E8A-4147-A177-3AD203B41FA5}">
                      <a16:colId xmlns:a16="http://schemas.microsoft.com/office/drawing/2014/main" val="2958413834"/>
                    </a:ext>
                  </a:extLst>
                </a:gridCol>
                <a:gridCol w="3770671">
                  <a:extLst>
                    <a:ext uri="{9D8B030D-6E8A-4147-A177-3AD203B41FA5}">
                      <a16:colId xmlns:a16="http://schemas.microsoft.com/office/drawing/2014/main" val="2787672341"/>
                    </a:ext>
                  </a:extLst>
                </a:gridCol>
                <a:gridCol w="5247968">
                  <a:extLst>
                    <a:ext uri="{9D8B030D-6E8A-4147-A177-3AD203B41FA5}">
                      <a16:colId xmlns:a16="http://schemas.microsoft.com/office/drawing/2014/main" val="617974378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Consolas" panose="020B0609020204030204" pitchFamily="49" charset="0"/>
                        </a:rPr>
                        <a:t>q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Load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ld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a0, 0(</a:t>
                      </a:r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800" b="0" i="0" kern="1200" dirty="0" err="1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ca0, 32(</a:t>
                      </a:r>
                      <a:r>
                        <a:rPr lang="en-US" sz="1800" b="0" i="0" kern="1200" dirty="0" err="1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sp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13057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Extract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cgetaddr</a:t>
                      </a:r>
                      <a:r>
                        <a:rPr lang="en-US" sz="1800" b="0" i="0" kern="1200" dirty="0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a1, ca0</a:t>
                      </a:r>
                      <a:endParaRPr lang="en-US" dirty="0">
                        <a:solidFill>
                          <a:schemeClr val="accent2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50387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Mask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andi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s0, a0, -256</a:t>
                      </a: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err="1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andi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a1, a1, -256</a:t>
                      </a: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1009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+mn-lt"/>
                        </a:rPr>
                        <a:t>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csetaddr</a:t>
                      </a:r>
                      <a:r>
                        <a:rPr lang="en-US" sz="1800" b="0" i="0" kern="1200" dirty="0">
                          <a:solidFill>
                            <a:schemeClr val="accent2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cs1, ca0, a1</a:t>
                      </a:r>
                      <a:endParaRPr lang="en-US" dirty="0">
                        <a:solidFill>
                          <a:schemeClr val="accent2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868262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ECB168-60E8-4429-B4CB-6AC872C3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A719B-D6BC-4AC6-BB1E-B8A31C85AAE4}"/>
              </a:ext>
            </a:extLst>
          </p:cNvPr>
          <p:cNvSpPr txBox="1"/>
          <p:nvPr/>
        </p:nvSpPr>
        <p:spPr>
          <a:xfrm>
            <a:off x="632178" y="6107289"/>
            <a:ext cx="483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📚 CHERI Instruction-Set Architecture (Version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3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402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Consolas</vt:lpstr>
      <vt:lpstr>Office Theme</vt:lpstr>
      <vt:lpstr>Exercise: CHERI Pointer Integrity Introduction</vt:lpstr>
      <vt:lpstr>Exercise: CHERI Pointer Integrity Discussion: Contrasting Baseline and CHERI</vt:lpstr>
      <vt:lpstr>Exercise: CHERI Pointer Integrity Discussion: gdb</vt:lpstr>
      <vt:lpstr>Exercise: CHERI Pointer Integrity Discussion: Investigating the Opcodes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CHERI Pointer Integrity Introduction</dc:title>
  <dc:creator>Wes Filardo</dc:creator>
  <cp:lastModifiedBy>Wes Filardo</cp:lastModifiedBy>
  <cp:revision>2</cp:revision>
  <dcterms:created xsi:type="dcterms:W3CDTF">2022-02-28T11:05:12Z</dcterms:created>
  <dcterms:modified xsi:type="dcterms:W3CDTF">2022-02-28T11:08:35Z</dcterms:modified>
</cp:coreProperties>
</file>